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3"/>
  </p:notesMasterIdLst>
  <p:sldIdLst>
    <p:sldId id="274" r:id="rId2"/>
    <p:sldId id="356" r:id="rId3"/>
    <p:sldId id="371" r:id="rId4"/>
    <p:sldId id="352" r:id="rId5"/>
    <p:sldId id="368" r:id="rId6"/>
    <p:sldId id="369" r:id="rId7"/>
    <p:sldId id="370" r:id="rId8"/>
    <p:sldId id="372" r:id="rId9"/>
    <p:sldId id="359" r:id="rId10"/>
    <p:sldId id="347" r:id="rId11"/>
    <p:sldId id="351" r:id="rId12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er Hermes" initials="SH" lastIdx="1" clrIdx="0">
    <p:extLst>
      <p:ext uri="{19B8F6BF-5375-455C-9EA6-DF929625EA0E}">
        <p15:presenceInfo xmlns:p15="http://schemas.microsoft.com/office/powerpoint/2012/main" userId="50aece9801415c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7A9BF8"/>
    <a:srgbClr val="FF33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4" autoAdjust="0"/>
    <p:restoredTop sz="88924"/>
  </p:normalViewPr>
  <p:slideViewPr>
    <p:cSldViewPr snapToGrid="0">
      <p:cViewPr varScale="1">
        <p:scale>
          <a:sx n="58" d="100"/>
          <a:sy n="58" d="100"/>
        </p:scale>
        <p:origin x="9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3321-C403-4752-980F-1A1AED8930B5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9043D-B571-485D-ABB5-8E8A460C71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42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135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8264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1576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025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5503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3694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0323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3772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786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2037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49043D-B571-485D-ABB5-8E8A460C71A0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3401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355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937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3908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450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886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1415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6147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662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070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828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88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98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217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588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84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B728-F13A-4287-91AC-C193B4CB89E1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68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B728-F13A-4287-91AC-C193B4CB89E1}" type="datetimeFigureOut">
              <a:rPr lang="nl-NL" smtClean="0"/>
              <a:t>25-11-2019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5B7AA36-85FC-4F20-8A9B-E9E72CE05F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3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 err="1" smtClean="0">
                <a:solidFill>
                  <a:schemeClr val="accent2">
                    <a:lumMod val="75000"/>
                  </a:schemeClr>
                </a:solidFill>
              </a:rPr>
              <a:t>ComCalc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7 Indexcijfers</a:t>
            </a:r>
            <a:endParaRPr lang="nl-N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744" y="1338261"/>
            <a:ext cx="742950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E2DE3B8-55DA-456E-92CB-1D9AF476EED3}"/>
              </a:ext>
            </a:extLst>
          </p:cNvPr>
          <p:cNvSpPr txBox="1"/>
          <p:nvPr/>
        </p:nvSpPr>
        <p:spPr>
          <a:xfrm>
            <a:off x="1184564" y="1361210"/>
            <a:ext cx="7980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accent1"/>
                </a:solidFill>
              </a:rPr>
              <a:t>Evaluatie</a:t>
            </a:r>
          </a:p>
          <a:p>
            <a:endParaRPr lang="nl-NL" sz="3200" dirty="0">
              <a:solidFill>
                <a:schemeClr val="accent1"/>
              </a:solidFill>
            </a:endParaRPr>
          </a:p>
          <a:p>
            <a:r>
              <a:rPr lang="nl-NL" sz="3200" dirty="0">
                <a:solidFill>
                  <a:schemeClr val="accent1"/>
                </a:solidFill>
              </a:rPr>
              <a:t>Hoe was de les?</a:t>
            </a:r>
          </a:p>
          <a:p>
            <a:r>
              <a:rPr lang="nl-NL" sz="3200" dirty="0">
                <a:solidFill>
                  <a:schemeClr val="accent1"/>
                </a:solidFill>
              </a:rPr>
              <a:t>Doelen behaald?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 smtClean="0">
                <a:solidFill>
                  <a:schemeClr val="accent1"/>
                </a:solidFill>
              </a:rPr>
              <a:t>Indexcijfers start</a:t>
            </a:r>
            <a:endParaRPr lang="nl-NL" sz="3200" dirty="0">
              <a:solidFill>
                <a:schemeClr val="accent1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 err="1" smtClean="0">
                <a:solidFill>
                  <a:schemeClr val="accent2">
                    <a:lumMod val="75000"/>
                  </a:schemeClr>
                </a:solidFill>
              </a:rPr>
              <a:t>ComCalc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7 Indexcijfers</a:t>
            </a:r>
            <a:endParaRPr lang="nl-N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8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E2DE3B8-55DA-456E-92CB-1D9AF476EED3}"/>
              </a:ext>
            </a:extLst>
          </p:cNvPr>
          <p:cNvSpPr txBox="1"/>
          <p:nvPr/>
        </p:nvSpPr>
        <p:spPr>
          <a:xfrm>
            <a:off x="3834246" y="2669021"/>
            <a:ext cx="79802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600" dirty="0">
                <a:solidFill>
                  <a:schemeClr val="accent1"/>
                </a:solidFill>
              </a:rPr>
              <a:t>Succes!!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 err="1" smtClean="0">
                <a:solidFill>
                  <a:schemeClr val="accent2">
                    <a:lumMod val="75000"/>
                  </a:schemeClr>
                </a:solidFill>
              </a:rPr>
              <a:t>ComCalc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7 Indexcijfers</a:t>
            </a:r>
            <a:endParaRPr lang="nl-N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97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F7F2E324-A2E2-4B4C-9796-A2F8A12C7E5D}"/>
              </a:ext>
            </a:extLst>
          </p:cNvPr>
          <p:cNvSpPr/>
          <p:nvPr/>
        </p:nvSpPr>
        <p:spPr>
          <a:xfrm>
            <a:off x="838631" y="1780172"/>
            <a:ext cx="7105416" cy="34163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Herhaling 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Huiswerk</a:t>
            </a:r>
            <a:endParaRPr lang="nl-NL" sz="36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Leerdoelen</a:t>
            </a:r>
            <a:endParaRPr lang="nl-NL" sz="36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Vervolg hoofdstuk 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Werken </a:t>
            </a:r>
            <a:r>
              <a:rPr lang="nl-NL" sz="36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aan huiswerk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6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Herhaling leerdoelen</a:t>
            </a:r>
            <a:endParaRPr lang="nl-NL" sz="36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Afbeelding 6" descr="Basic RGB | Cruxcatalyst: The Heart of Change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331" y="733368"/>
            <a:ext cx="5310352" cy="5310352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 err="1" smtClean="0">
                <a:solidFill>
                  <a:schemeClr val="accent2">
                    <a:lumMod val="75000"/>
                  </a:schemeClr>
                </a:solidFill>
              </a:rPr>
              <a:t>ComCalc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7 Indexcijfers</a:t>
            </a:r>
            <a:endParaRPr lang="nl-N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65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 err="1" smtClean="0">
                <a:solidFill>
                  <a:schemeClr val="accent2">
                    <a:lumMod val="75000"/>
                  </a:schemeClr>
                </a:solidFill>
              </a:rPr>
              <a:t>ComCalc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7 Indexcijfers</a:t>
            </a:r>
            <a:endParaRPr lang="nl-N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70C7B8A-E68F-4889-B7E0-F2576D8E973F}"/>
              </a:ext>
            </a:extLst>
          </p:cNvPr>
          <p:cNvSpPr txBox="1"/>
          <p:nvPr/>
        </p:nvSpPr>
        <p:spPr>
          <a:xfrm>
            <a:off x="1192404" y="1137500"/>
            <a:ext cx="661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Leerdoelen: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6DB7734-6F6E-4B0B-8FCC-3B7349F99087}"/>
              </a:ext>
            </a:extLst>
          </p:cNvPr>
          <p:cNvSpPr txBox="1"/>
          <p:nvPr/>
        </p:nvSpPr>
        <p:spPr>
          <a:xfrm>
            <a:off x="1192405" y="1747100"/>
            <a:ext cx="6618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 de les hebben we inzicht 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Wat zijn indexcijfers </a:t>
            </a:r>
            <a:endParaRPr lang="nl-NL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Hoe rekenen we deze uit</a:t>
            </a:r>
          </a:p>
        </p:txBody>
      </p:sp>
      <p:pic>
        <p:nvPicPr>
          <p:cNvPr id="10" name="Afbeelding 9" descr="leerdoelen groen — Stockfoto © OutStyle #546158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7448">
            <a:off x="5745081" y="1672420"/>
            <a:ext cx="4762440" cy="405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74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1167839" y="713976"/>
            <a:ext cx="3523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n w="0"/>
              </a:rPr>
              <a:t>Indexcijfers     =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4691399" y="752067"/>
            <a:ext cx="4562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n w="0"/>
              </a:rPr>
              <a:t>Verhoudingsgetal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1167839" y="1835860"/>
            <a:ext cx="9232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</a:rPr>
              <a:t>Indexcijfers is een verhoudingsgetal waarmee je de grootte van een bepaald verschijnsel uitdrukt ten opzichte van datzelfde verschijnsel in een andere periode</a:t>
            </a:r>
          </a:p>
        </p:txBody>
      </p:sp>
      <p:pic>
        <p:nvPicPr>
          <p:cNvPr id="2" name="Afbeelding 1" descr="Basisvaardigheden Toegepast Rekenen voor het HEO - 3e druk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661" y="3324683"/>
            <a:ext cx="5578953" cy="3043065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6972784" y="3324683"/>
            <a:ext cx="3912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n w="0"/>
              </a:rPr>
              <a:t>Een overzichtelijke manier van presenteren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 err="1" smtClean="0">
                <a:solidFill>
                  <a:schemeClr val="accent2">
                    <a:lumMod val="75000"/>
                  </a:schemeClr>
                </a:solidFill>
              </a:rPr>
              <a:t>ComCalc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7 Indexcijfers</a:t>
            </a:r>
            <a:endParaRPr lang="nl-N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47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1167839" y="713976"/>
            <a:ext cx="2511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smtClean="0">
                <a:ln w="0"/>
              </a:rPr>
              <a:t>Indexcijfers</a:t>
            </a:r>
            <a:endParaRPr lang="nl-NL" sz="3200" dirty="0" smtClean="0">
              <a:ln w="0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1167839" y="2386703"/>
            <a:ext cx="3459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n w="0"/>
              </a:rPr>
              <a:t>Prijs product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n w="0"/>
              </a:rPr>
              <a:t>Hoeveelheid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n w="0"/>
              </a:rPr>
              <a:t>Waarde (omzet)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4527983" y="713976"/>
            <a:ext cx="65219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n w="0"/>
              </a:rPr>
              <a:t>Enkelvoudig indexcijfers</a:t>
            </a:r>
          </a:p>
          <a:p>
            <a:r>
              <a:rPr lang="nl-NL" sz="3200" dirty="0" smtClean="0">
                <a:ln w="0"/>
              </a:rPr>
              <a:t>Partieel indexcijfer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4889704" y="2386703"/>
            <a:ext cx="4463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n w="0"/>
              </a:rPr>
              <a:t>Prijsindexcijfer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n w="0"/>
              </a:rPr>
              <a:t>Hoeveelheidsindexcijfer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>
                <a:ln w="0"/>
              </a:rPr>
              <a:t>Waarde-indexcijfer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 err="1" smtClean="0">
                <a:solidFill>
                  <a:schemeClr val="accent2">
                    <a:lumMod val="75000"/>
                  </a:schemeClr>
                </a:solidFill>
              </a:rPr>
              <a:t>ComCalc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7 Indexcijfers</a:t>
            </a:r>
            <a:endParaRPr lang="nl-N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8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1167839" y="713976"/>
            <a:ext cx="2511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n w="0"/>
              </a:rPr>
              <a:t>Indexcijfers</a:t>
            </a:r>
          </a:p>
        </p:txBody>
      </p:sp>
      <p:pic>
        <p:nvPicPr>
          <p:cNvPr id="7" name="Afbeelding 6" descr="Basisvaardigheden Toegepast Rekenen voor het HEO - 3e druk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840" y="1484866"/>
            <a:ext cx="4560932" cy="2487781"/>
          </a:xfrm>
          <a:prstGeom prst="rect">
            <a:avLst/>
          </a:prstGeom>
        </p:spPr>
      </p:pic>
      <p:cxnSp>
        <p:nvCxnSpPr>
          <p:cNvPr id="3" name="Rechte verbindingslijn met pijl 2"/>
          <p:cNvCxnSpPr/>
          <p:nvPr/>
        </p:nvCxnSpPr>
        <p:spPr>
          <a:xfrm flipH="1" flipV="1">
            <a:off x="5166911" y="2401677"/>
            <a:ext cx="2027104" cy="11017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7570914" y="2109289"/>
            <a:ext cx="2511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n w="0"/>
              </a:rPr>
              <a:t>Basisjaar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/>
              <p:cNvSpPr txBox="1"/>
              <p:nvPr/>
            </p:nvSpPr>
            <p:spPr>
              <a:xfrm>
                <a:off x="1160306" y="4406316"/>
                <a:ext cx="8013209" cy="12766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4000" b="0" i="1" smtClean="0">
                          <a:latin typeface="Cambria Math" panose="02040503050406030204" pitchFamily="18" charset="0"/>
                        </a:rPr>
                        <m:t>𝐹𝑜𝑟𝑚𝑢𝑙𝑒</m:t>
                      </m:r>
                      <m:r>
                        <a:rPr lang="nl-NL" sz="4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l-NL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4000" b="0" i="1" smtClean="0">
                              <a:latin typeface="Cambria Math" panose="02040503050406030204" pitchFamily="18" charset="0"/>
                            </a:rPr>
                            <m:t>𝑉𝑒𝑟𝑠𝑙𝑎𝑔𝑗𝑎𝑎𝑟</m:t>
                          </m:r>
                        </m:num>
                        <m:den>
                          <m:r>
                            <a:rPr lang="nl-NL" sz="4000" b="0" i="1" smtClean="0">
                              <a:latin typeface="Cambria Math" panose="02040503050406030204" pitchFamily="18" charset="0"/>
                            </a:rPr>
                            <m:t>𝐵𝑎𝑠𝑖𝑠𝑗𝑎𝑎𝑟</m:t>
                          </m:r>
                        </m:den>
                      </m:f>
                      <m:r>
                        <a:rPr lang="nl-NL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sz="4000" b="0" i="1" smtClean="0">
                          <a:latin typeface="Cambria Math" panose="02040503050406030204" pitchFamily="18" charset="0"/>
                        </a:rPr>
                        <m:t> 100</m:t>
                      </m:r>
                    </m:oMath>
                  </m:oMathPara>
                </a14:m>
                <a:endParaRPr lang="nl-NL" sz="4000" dirty="0"/>
              </a:p>
            </p:txBody>
          </p:sp>
        </mc:Choice>
        <mc:Fallback xmlns="">
          <p:sp>
            <p:nvSpPr>
              <p:cNvPr id="10" name="Tekstvak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306" y="4406316"/>
                <a:ext cx="8013209" cy="12766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 err="1" smtClean="0">
                <a:solidFill>
                  <a:schemeClr val="accent2">
                    <a:lumMod val="75000"/>
                  </a:schemeClr>
                </a:solidFill>
              </a:rPr>
              <a:t>ComCalc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7 Indexcijfers</a:t>
            </a:r>
            <a:endParaRPr lang="nl-N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89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1167839" y="713976"/>
            <a:ext cx="2511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n w="0"/>
              </a:rPr>
              <a:t>Indexcijfers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/>
              <p:cNvSpPr txBox="1"/>
              <p:nvPr/>
            </p:nvSpPr>
            <p:spPr>
              <a:xfrm>
                <a:off x="791816" y="1615690"/>
                <a:ext cx="8013209" cy="12766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4000" b="0" i="1" smtClean="0">
                          <a:latin typeface="Cambria Math" panose="02040503050406030204" pitchFamily="18" charset="0"/>
                        </a:rPr>
                        <m:t>𝐹𝑜𝑟𝑚𝑢𝑙𝑒</m:t>
                      </m:r>
                      <m:r>
                        <a:rPr lang="nl-NL" sz="4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nl-NL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4000" b="0" i="1" smtClean="0">
                              <a:latin typeface="Cambria Math" panose="02040503050406030204" pitchFamily="18" charset="0"/>
                            </a:rPr>
                            <m:t>𝑉𝑒𝑟𝑠𝑙𝑎𝑔𝑗𝑎𝑎𝑟</m:t>
                          </m:r>
                        </m:num>
                        <m:den>
                          <m:r>
                            <a:rPr lang="nl-NL" sz="4000" b="0" i="1" smtClean="0">
                              <a:latin typeface="Cambria Math" panose="02040503050406030204" pitchFamily="18" charset="0"/>
                            </a:rPr>
                            <m:t>𝐵𝑎𝑠𝑖𝑠𝑗𝑎𝑎𝑟</m:t>
                          </m:r>
                        </m:den>
                      </m:f>
                      <m:r>
                        <a:rPr lang="nl-NL" sz="4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sz="4000" b="0" i="1" smtClean="0">
                          <a:latin typeface="Cambria Math" panose="02040503050406030204" pitchFamily="18" charset="0"/>
                        </a:rPr>
                        <m:t> 100</m:t>
                      </m:r>
                    </m:oMath>
                  </m:oMathPara>
                </a14:m>
                <a:endParaRPr lang="nl-NL" sz="4000" dirty="0"/>
              </a:p>
            </p:txBody>
          </p:sp>
        </mc:Choice>
        <mc:Fallback xmlns="">
          <p:sp>
            <p:nvSpPr>
              <p:cNvPr id="10" name="Tekstvak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16" y="1615690"/>
                <a:ext cx="8013209" cy="12766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Afbeelding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731" y="3209325"/>
            <a:ext cx="10344150" cy="2609850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 err="1" smtClean="0">
                <a:solidFill>
                  <a:schemeClr val="accent2">
                    <a:lumMod val="75000"/>
                  </a:schemeClr>
                </a:solidFill>
              </a:rPr>
              <a:t>ComCalc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7 Indexcijfers</a:t>
            </a:r>
            <a:endParaRPr lang="nl-N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10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903433" y="482022"/>
            <a:ext cx="8615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ln w="0"/>
              </a:rPr>
              <a:t>Procentuele verandering indexcijfers</a:t>
            </a:r>
            <a:endParaRPr lang="nl-NL" sz="3200" dirty="0" smtClean="0">
              <a:ln w="0"/>
            </a:endParaRP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 err="1" smtClean="0">
                <a:solidFill>
                  <a:schemeClr val="accent2">
                    <a:lumMod val="75000"/>
                  </a:schemeClr>
                </a:solidFill>
              </a:rPr>
              <a:t>ComCalc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7 Indexcijfers</a:t>
            </a:r>
            <a:endParaRPr lang="nl-N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20" y="3375524"/>
            <a:ext cx="10125075" cy="25527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074" y="5928224"/>
            <a:ext cx="10000221" cy="6858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/>
              <p:cNvSpPr txBox="1"/>
              <p:nvPr/>
            </p:nvSpPr>
            <p:spPr>
              <a:xfrm>
                <a:off x="330510" y="1167188"/>
                <a:ext cx="10774494" cy="7721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nl-NL" sz="3200" b="0" i="1" smtClean="0">
                        <a:latin typeface="Cambria Math" panose="02040503050406030204" pitchFamily="18" charset="0"/>
                      </a:rPr>
                      <m:t>% </m:t>
                    </m:r>
                    <m:r>
                      <a:rPr lang="nl-NL" sz="3200" b="0" i="1" smtClean="0">
                        <a:latin typeface="Cambria Math" panose="02040503050406030204" pitchFamily="18" charset="0"/>
                      </a:rPr>
                      <m:t>𝑣𝑒𝑟𝑎𝑛𝑑𝑒𝑟𝑖𝑛𝑔</m:t>
                    </m:r>
                    <m:r>
                      <a:rPr lang="nl-NL" sz="3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nl-NL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3200" b="0" i="1" smtClean="0">
                            <a:latin typeface="Cambria Math" panose="02040503050406030204" pitchFamily="18" charset="0"/>
                          </a:rPr>
                          <m:t>𝐼𝑛𝑑𝑒𝑥𝑐𝑖𝑗𝑓𝑒𝑟</m:t>
                        </m:r>
                        <m:r>
                          <a:rPr lang="nl-NL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sz="3200" b="0" i="1" smtClean="0">
                            <a:latin typeface="Cambria Math" panose="02040503050406030204" pitchFamily="18" charset="0"/>
                          </a:rPr>
                          <m:t>𝑗𝑎𝑎𝑟</m:t>
                        </m:r>
                        <m:r>
                          <a:rPr lang="nl-NL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sz="32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nl-NL" sz="32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nl-NL" sz="3200" b="0" i="1" smtClean="0">
                            <a:latin typeface="Cambria Math" panose="02040503050406030204" pitchFamily="18" charset="0"/>
                          </a:rPr>
                          <m:t>𝐼𝑛𝑑𝑒𝑥𝑐𝑖𝑗𝑓𝑒𝑟</m:t>
                        </m:r>
                        <m:r>
                          <a:rPr lang="nl-NL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sz="3200" b="0" i="1" smtClean="0">
                            <a:latin typeface="Cambria Math" panose="02040503050406030204" pitchFamily="18" charset="0"/>
                          </a:rPr>
                          <m:t>𝑗𝑎𝑎𝑟</m:t>
                        </m:r>
                        <m:r>
                          <a:rPr lang="nl-NL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nl-NL" sz="3200" b="0" i="1" smtClean="0">
                            <a:latin typeface="Cambria Math" panose="02040503050406030204" pitchFamily="18" charset="0"/>
                          </a:rPr>
                          <m:t>𝐼𝑛𝑑𝑒𝑥𝑐𝑖𝑗𝑓𝑒𝑟</m:t>
                        </m:r>
                        <m:r>
                          <a:rPr lang="nl-NL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sz="3200" b="0" i="1" smtClean="0">
                            <a:latin typeface="Cambria Math" panose="02040503050406030204" pitchFamily="18" charset="0"/>
                          </a:rPr>
                          <m:t>𝑗𝑎𝑎𝑟</m:t>
                        </m:r>
                        <m:r>
                          <a:rPr lang="nl-NL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sz="3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den>
                    </m:f>
                    <m:r>
                      <a:rPr lang="nl-NL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sz="3200" b="0" i="1" smtClean="0">
                        <a:latin typeface="Cambria Math" panose="02040503050406030204" pitchFamily="18" charset="0"/>
                      </a:rPr>
                      <m:t> 100</m:t>
                    </m:r>
                  </m:oMath>
                </a14:m>
                <a:r>
                  <a:rPr lang="nl-NL" sz="3200" dirty="0" smtClean="0"/>
                  <a:t>%</a:t>
                </a:r>
                <a:endParaRPr lang="nl-NL" sz="3200" dirty="0"/>
              </a:p>
            </p:txBody>
          </p:sp>
        </mc:Choice>
        <mc:Fallback>
          <p:sp>
            <p:nvSpPr>
              <p:cNvPr id="8" name="Tekstvak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510" y="1167188"/>
                <a:ext cx="10774494" cy="772199"/>
              </a:xfrm>
              <a:prstGeom prst="rect">
                <a:avLst/>
              </a:prstGeom>
              <a:blipFill>
                <a:blip r:embed="rId5"/>
                <a:stretch>
                  <a:fillRect t="-2362" r="-170" b="-866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/>
              <p:cNvSpPr txBox="1"/>
              <p:nvPr/>
            </p:nvSpPr>
            <p:spPr>
              <a:xfrm>
                <a:off x="4621293" y="2322449"/>
                <a:ext cx="3597289" cy="6272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nl-NL" sz="2800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nl-NL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800" b="0" i="1" smtClean="0">
                            <a:latin typeface="Cambria Math" panose="02040503050406030204" pitchFamily="18" charset="0"/>
                          </a:rPr>
                          <m:t>𝑁𝑖𝑒𝑢𝑤</m:t>
                        </m:r>
                        <m:r>
                          <a:rPr lang="nl-NL" sz="28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nl-NL" sz="2800" b="0" i="1" smtClean="0">
                            <a:latin typeface="Cambria Math" panose="02040503050406030204" pitchFamily="18" charset="0"/>
                          </a:rPr>
                          <m:t>𝑂𝑢𝑑</m:t>
                        </m:r>
                      </m:num>
                      <m:den>
                        <m:r>
                          <a:rPr lang="nl-NL" sz="2800" b="0" i="1" smtClean="0">
                            <a:latin typeface="Cambria Math" panose="02040503050406030204" pitchFamily="18" charset="0"/>
                          </a:rPr>
                          <m:t>𝑂𝑢𝑑</m:t>
                        </m:r>
                      </m:den>
                    </m:f>
                    <m:r>
                      <a:rPr lang="nl-NL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sz="2800" b="0" i="1" smtClean="0">
                        <a:latin typeface="Cambria Math" panose="02040503050406030204" pitchFamily="18" charset="0"/>
                      </a:rPr>
                      <m:t> 100</m:t>
                    </m:r>
                  </m:oMath>
                </a14:m>
                <a:r>
                  <a:rPr lang="nl-NL" sz="2800" dirty="0" smtClean="0"/>
                  <a:t>%</a:t>
                </a:r>
                <a:endParaRPr lang="nl-NL" sz="2800" dirty="0"/>
              </a:p>
            </p:txBody>
          </p:sp>
        </mc:Choice>
        <mc:Fallback>
          <p:sp>
            <p:nvSpPr>
              <p:cNvPr id="9" name="Tekstvak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293" y="2322449"/>
                <a:ext cx="3597289" cy="627288"/>
              </a:xfrm>
              <a:prstGeom prst="rect">
                <a:avLst/>
              </a:prstGeom>
              <a:blipFill>
                <a:blip r:embed="rId6"/>
                <a:stretch>
                  <a:fillRect t="-1942" b="-1747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557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C4AB5DF5-E2DF-4445-AECB-DE9A603EDF4D}"/>
              </a:ext>
            </a:extLst>
          </p:cNvPr>
          <p:cNvSpPr txBox="1"/>
          <p:nvPr/>
        </p:nvSpPr>
        <p:spPr>
          <a:xfrm>
            <a:off x="1116205" y="856348"/>
            <a:ext cx="93652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Oefeningen/Huiswerk</a:t>
            </a:r>
            <a:endParaRPr lang="nl-NL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nl-NL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Maken opgave hoofdstuk 7</a:t>
            </a:r>
            <a:endParaRPr lang="nl-NL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nl-NL" sz="2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Pagina 132 en verder</a:t>
            </a:r>
            <a:r>
              <a:rPr lang="nl-NL" sz="280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 Opgave 6, 7, 8, 10, 13, 14</a:t>
            </a:r>
            <a:endParaRPr lang="nl-NL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Afbeelding 1" descr="Vork Communicatie - Maak een jaarplanning voor je (onlin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469" y="3993315"/>
            <a:ext cx="5105782" cy="2652543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A092C6CF-8182-42AB-A7B3-34427FC0B7AD}"/>
              </a:ext>
            </a:extLst>
          </p:cNvPr>
          <p:cNvSpPr txBox="1">
            <a:spLocks/>
          </p:cNvSpPr>
          <p:nvPr/>
        </p:nvSpPr>
        <p:spPr>
          <a:xfrm>
            <a:off x="0" y="6"/>
            <a:ext cx="10780295" cy="3970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nl-NL" sz="2400" dirty="0" err="1" smtClean="0">
                <a:solidFill>
                  <a:schemeClr val="accent2">
                    <a:lumMod val="75000"/>
                  </a:schemeClr>
                </a:solidFill>
              </a:rPr>
              <a:t>ComCalc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nl-NL" sz="2400" dirty="0" err="1">
                <a:solidFill>
                  <a:schemeClr val="accent2">
                    <a:lumMod val="75000"/>
                  </a:schemeClr>
                </a:solidFill>
              </a:rPr>
              <a:t>Hfdst</a:t>
            </a:r>
            <a:r>
              <a:rPr lang="nl-NL" sz="24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nl-NL" sz="2400" dirty="0" smtClean="0">
                <a:solidFill>
                  <a:schemeClr val="accent2">
                    <a:lumMod val="75000"/>
                  </a:schemeClr>
                </a:solidFill>
              </a:rPr>
              <a:t>7 Indexcijfers</a:t>
            </a:r>
            <a:endParaRPr lang="nl-NL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44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7383</TotalTime>
  <Words>202</Words>
  <Application>Microsoft Office PowerPoint</Application>
  <PresentationFormat>Breedbeeld</PresentationFormat>
  <Paragraphs>63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Trebuchet MS</vt:lpstr>
      <vt:lpstr>Wingdings 3</vt:lpstr>
      <vt:lpstr>Facet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Info MFP</dc:creator>
  <cp:lastModifiedBy>Sander Hermes</cp:lastModifiedBy>
  <cp:revision>212</cp:revision>
  <cp:lastPrinted>2019-06-03T09:17:46Z</cp:lastPrinted>
  <dcterms:created xsi:type="dcterms:W3CDTF">2019-04-01T11:59:48Z</dcterms:created>
  <dcterms:modified xsi:type="dcterms:W3CDTF">2019-11-25T00:12:32Z</dcterms:modified>
</cp:coreProperties>
</file>